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2" r:id="rId3"/>
    <p:sldId id="281" r:id="rId4"/>
    <p:sldId id="303" r:id="rId5"/>
    <p:sldId id="304" r:id="rId6"/>
    <p:sldId id="305" r:id="rId7"/>
    <p:sldId id="306" r:id="rId8"/>
    <p:sldId id="307" r:id="rId9"/>
    <p:sldId id="308" r:id="rId10"/>
    <p:sldId id="288" r:id="rId11"/>
    <p:sldId id="289" r:id="rId12"/>
    <p:sldId id="290" r:id="rId13"/>
    <p:sldId id="291" r:id="rId14"/>
    <p:sldId id="292" r:id="rId15"/>
    <p:sldId id="2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8" autoAdjust="0"/>
    <p:restoredTop sz="94660"/>
  </p:normalViewPr>
  <p:slideViewPr>
    <p:cSldViewPr snapToGrid="0">
      <p:cViewPr>
        <p:scale>
          <a:sx n="75" d="100"/>
          <a:sy n="75" d="100"/>
        </p:scale>
        <p:origin x="2334" y="1098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AFA4C-3F02-46AF-B39C-E0977B9A9694}" type="datetimeFigureOut">
              <a:rPr lang="en-ID" smtClean="0"/>
              <a:t>21/01/2025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66FE7-E190-42A5-9BCE-81B6336276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8521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5148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799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106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C2D4-D9CC-FE1D-0AAD-B592776E0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1D527-1B66-14EA-AF2E-225440797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DD982-8765-8B6A-0A7E-E5CEE8864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9C7FC-7C6B-703B-81C3-D0BC85BD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33140-2CDE-DEA2-CB0C-0BC1B1AC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64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93DE-5E4B-1CBB-7E83-807B6F1A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F63D5-453B-DFA6-A95B-71368FAE1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ABD45-2A1E-684E-9445-0766E479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2F8CB-8E57-297D-C4B6-447E9BE8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E5D43-6E6F-4299-784C-5A58A9D8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2417B7-C4C7-8122-960E-C7225CCF8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46566-6713-1E02-4D4F-3D6B003AA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C1785-FCDA-0906-5BD4-039BBD27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5ED4B-AB44-516B-1390-9F5930ADC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96A44-556F-1B59-1F93-12BC3DB3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17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DD85-694D-8C3E-4F9C-45DB22758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539B-864C-0969-1B05-1F5F25DAF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29723-727E-7078-847F-09AF5656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3148B-8DB6-BB6D-EBCA-03C50E4C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37653-3A22-45A1-8928-150113EA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6789-ADBC-6F59-61BF-F2E7B57C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949F6-1FDB-7659-A3F4-6FA14426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09A20-408B-B2EC-9F61-27D9F7AA0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DA5BB-2182-E846-C856-A58B2FD0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2F84F-D92C-3041-D91C-6D15F7CE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5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078F-9720-DBB3-D8CB-295BAB07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1CE7-569C-BC6C-146B-7377603AA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1BC91-532A-B785-BE26-A0452D4AC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4194B-BB95-F0BB-55E6-B972766D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46D20-8830-1A85-2E0C-77830214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FB76B-A884-074F-24B7-25888C08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5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1FA0-79EB-A865-0500-90A78745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13700-80C1-7225-B2C4-28EFB7CAB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694C9-61EE-8D5F-C15B-B1A1FD1CD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BC4DCC-4B8A-63E7-6BE1-0D0600747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C011B-1ECC-887D-CDC7-5C8463D00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C29CD-3A65-55B4-A1E9-5F06F6BA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F41C4-86B7-06F0-581C-556B91AF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1AE2C-DD2F-1EA4-4644-F5F784E6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1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54F1-7792-88B8-0BBD-13FF113E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14B24-640D-1446-6CCD-01A9BDF0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E7041-2DC6-A05B-C600-D12A9B26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9158A-F84D-E483-9EE1-5CFB0774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9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253A0E-B503-1EBD-9C5D-B425133E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297D0-FF9E-0A63-E8A6-A9AA91E3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18AD1-106D-4960-70D0-59D92650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0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4CB3-ADCA-CD17-F74E-5683119C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6F5AE-D888-BDB3-BD8C-C3BED36D6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6F72E-A2AC-83CA-5802-6644150BB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DC5CE-3D4C-C12F-E28E-CDC1E06D6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3AB67-21FC-2111-64C9-E44DF046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09D5C-641C-9EA0-A662-4B5F847A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0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8EEC5-F5EC-7B25-685C-A363F0A4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5810CF-DB4C-BD7A-B366-9FD1EC06C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6EB5A-2D70-36EB-BF50-DD46831E2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70C5A-25D6-E5B2-F185-A33C5AD8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FAF8D-D8D8-B8FB-222A-61284935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A55C5-CC6C-F872-3233-5654C50E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2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0725D-D59E-E3C6-5FCA-F2DF74E8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03515-7601-7FD2-7E71-4CE9815CD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19285-19A5-EFEE-A509-1DD9BA2C6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594C-5436-4F90-8913-5331E78104E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F81F5-D4EF-8FFC-C742-56C42DE56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B52CE-5012-9E12-9391-1D04498A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9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27D5-120F-6548-620B-548A515A9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>
            <a:no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Sulawesi Stress Inversion</a:t>
            </a:r>
          </a:p>
        </p:txBody>
      </p:sp>
    </p:spTree>
    <p:extLst>
      <p:ext uri="{BB962C8B-B14F-4D97-AF65-F5344CB8AC3E}">
        <p14:creationId xmlns:p14="http://schemas.microsoft.com/office/powerpoint/2010/main" val="198964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29B3-06D5-4919-89AC-2E5133E609C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29B3-06D5-4919-89AC-2E5133E60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2DF22EB8-8375-602E-9A8F-A94A3CADD5C6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Northern Sulawesi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3DF631-23DE-68B8-A209-5D357FAE8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9" y="1135017"/>
            <a:ext cx="4363368" cy="41255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B8B0C1-D04E-6A4B-E844-62B15CFAD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5" y="5393180"/>
            <a:ext cx="1840112" cy="13895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62993D-97BA-A4A1-024B-79C0D35E1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3393" y="5387073"/>
            <a:ext cx="1839600" cy="14017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BAE7D4-C52E-B617-F22F-9491CAD840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2993" y="5399673"/>
            <a:ext cx="1839600" cy="138915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63D3FD-EA8B-E5FA-CAF7-18FF85EED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370572"/>
              </p:ext>
            </p:extLst>
          </p:nvPr>
        </p:nvGraphicFramePr>
        <p:xfrm>
          <a:off x="5602592" y="1558830"/>
          <a:ext cx="6450144" cy="450759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6851">
                  <a:extLst>
                    <a:ext uri="{9D8B030D-6E8A-4147-A177-3AD203B41FA5}">
                      <a16:colId xmlns:a16="http://schemas.microsoft.com/office/drawing/2014/main" val="675500500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3394270192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466869431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2711083911"/>
                    </a:ext>
                  </a:extLst>
                </a:gridCol>
                <a:gridCol w="1103025">
                  <a:extLst>
                    <a:ext uri="{9D8B030D-6E8A-4147-A177-3AD203B41FA5}">
                      <a16:colId xmlns:a16="http://schemas.microsoft.com/office/drawing/2014/main" val="1846790357"/>
                    </a:ext>
                  </a:extLst>
                </a:gridCol>
                <a:gridCol w="736971">
                  <a:extLst>
                    <a:ext uri="{9D8B030D-6E8A-4147-A177-3AD203B41FA5}">
                      <a16:colId xmlns:a16="http://schemas.microsoft.com/office/drawing/2014/main" val="4258726281"/>
                    </a:ext>
                  </a:extLst>
                </a:gridCol>
                <a:gridCol w="535686">
                  <a:extLst>
                    <a:ext uri="{9D8B030D-6E8A-4147-A177-3AD203B41FA5}">
                      <a16:colId xmlns:a16="http://schemas.microsoft.com/office/drawing/2014/main" val="4046535002"/>
                    </a:ext>
                  </a:extLst>
                </a:gridCol>
              </a:tblGrid>
              <a:tr h="6742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146569"/>
                  </a:ext>
                </a:extLst>
              </a:tr>
              <a:tr h="2896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Northern Sulawesi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2531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(96)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356/22 ±  09/11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255/29 ±  20/28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156/51 ±  58/27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0.786 ± 0.181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357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173406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(81)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350/32 ±  11/10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241/23 ±  26/22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137/44 ±  37/22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0.826 ± 0.120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352 ± 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942958723"/>
                  </a:ext>
                </a:extLst>
              </a:tr>
              <a:tr h="3579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(78)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352/30 ±  11/11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245/23 ±  28/22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142/46 ±  42/24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0.795 ± 0.160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354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290404956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(47)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351/47 ±  16/08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083/05 ±  19/05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174/43 ±  22/08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0.705 ± 0.210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356 ± 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422013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5 (49)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353/47 ±  14/08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265/07 ±  19/06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178/43 ±  22/07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0.745 ± 0.205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349 ± 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2.23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879723634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6 (96)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299/32 ±  10/11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059/41 ±  18/11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183/33 ±  07/10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0.617 ± 0.163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290 ± 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2.37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40627192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7 (62)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289/15 ±  06/15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121/74 ±  73/14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019/04 ±  05/04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0.308 ± 0.203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 ± 06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1.72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917444431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8 (44)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288/40 ±  09/38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106/47 ±  52/36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013/05 ±  05/05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0.177 ± 0.138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1.89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146581742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9 (16)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289/43 ±  50/41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123/44 ±  50/41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204/08 ±  15/08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0.365 ± 0.275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301 ± 75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0.98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868479494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10 (24)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120/13 ±  11/12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206/35 ±  28/32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357/49 ±  74/33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0.731 ± 0.235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120 ± 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99152981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 (53)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111/14 ±  08/13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283/64 ±  84/20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024/22 ±  14/22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0.788 ± 0.146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111 ± 08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1.17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142028586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12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306/09 ±  15/09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215/29 ±  19/28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040/60 ±  70/27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0.744 ± 0.212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306 ± 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18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36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4A6A-1062-8696-EECF-EF8D2DC22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2B756AB4-1A34-46AD-C07B-C69F2A08F67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2B756AB4-1A34-46AD-C07B-C69F2A08F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F2AB431F-8A1E-D99A-358C-BE549430AD57}"/>
              </a:ext>
            </a:extLst>
          </p:cNvPr>
          <p:cNvSpPr txBox="1">
            <a:spLocks/>
          </p:cNvSpPr>
          <p:nvPr/>
        </p:nvSpPr>
        <p:spPr>
          <a:xfrm>
            <a:off x="5050709" y="836822"/>
            <a:ext cx="2090582" cy="30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Southern Sulawesi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A7D0B-7B4F-80D0-A434-EFE666819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6" y="2334239"/>
            <a:ext cx="5535265" cy="3444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289AE8-D355-CE02-FC08-EDE3141F6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07" y="4467305"/>
            <a:ext cx="2880000" cy="2174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7B7148-F103-7743-8B69-29C0703B0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611" y="4467305"/>
            <a:ext cx="2880000" cy="217479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0EAB0F-EA8D-1E51-6258-FB361A648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174167"/>
              </p:ext>
            </p:extLst>
          </p:nvPr>
        </p:nvGraphicFramePr>
        <p:xfrm>
          <a:off x="5900807" y="2004060"/>
          <a:ext cx="6104987" cy="209955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83843">
                  <a:extLst>
                    <a:ext uri="{9D8B030D-6E8A-4147-A177-3AD203B41FA5}">
                      <a16:colId xmlns:a16="http://schemas.microsoft.com/office/drawing/2014/main" val="3396530765"/>
                    </a:ext>
                  </a:extLst>
                </a:gridCol>
                <a:gridCol w="1090862">
                  <a:extLst>
                    <a:ext uri="{9D8B030D-6E8A-4147-A177-3AD203B41FA5}">
                      <a16:colId xmlns:a16="http://schemas.microsoft.com/office/drawing/2014/main" val="2689445526"/>
                    </a:ext>
                  </a:extLst>
                </a:gridCol>
                <a:gridCol w="1090862">
                  <a:extLst>
                    <a:ext uri="{9D8B030D-6E8A-4147-A177-3AD203B41FA5}">
                      <a16:colId xmlns:a16="http://schemas.microsoft.com/office/drawing/2014/main" val="2671416165"/>
                    </a:ext>
                  </a:extLst>
                </a:gridCol>
                <a:gridCol w="1090862">
                  <a:extLst>
                    <a:ext uri="{9D8B030D-6E8A-4147-A177-3AD203B41FA5}">
                      <a16:colId xmlns:a16="http://schemas.microsoft.com/office/drawing/2014/main" val="3952455662"/>
                    </a:ext>
                  </a:extLst>
                </a:gridCol>
                <a:gridCol w="1044002">
                  <a:extLst>
                    <a:ext uri="{9D8B030D-6E8A-4147-A177-3AD203B41FA5}">
                      <a16:colId xmlns:a16="http://schemas.microsoft.com/office/drawing/2014/main" val="2473115990"/>
                    </a:ext>
                  </a:extLst>
                </a:gridCol>
                <a:gridCol w="697537">
                  <a:extLst>
                    <a:ext uri="{9D8B030D-6E8A-4147-A177-3AD203B41FA5}">
                      <a16:colId xmlns:a16="http://schemas.microsoft.com/office/drawing/2014/main" val="1218550223"/>
                    </a:ext>
                  </a:extLst>
                </a:gridCol>
                <a:gridCol w="507019">
                  <a:extLst>
                    <a:ext uri="{9D8B030D-6E8A-4147-A177-3AD203B41FA5}">
                      <a16:colId xmlns:a16="http://schemas.microsoft.com/office/drawing/2014/main" val="3641781208"/>
                    </a:ext>
                  </a:extLst>
                </a:gridCol>
              </a:tblGrid>
              <a:tr h="7343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483443"/>
                  </a:ext>
                </a:extLst>
              </a:tr>
              <a:tr h="256492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Southern Sulawesi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229873"/>
                  </a:ext>
                </a:extLst>
              </a:tr>
              <a:tr h="2653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(15)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243/14 ±  15/14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146/67 ±  62/15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329/18 ±  10/15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0.433 ± 0.193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242 ± 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138933"/>
                  </a:ext>
                </a:extLst>
              </a:tr>
              <a:tr h="2653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(22)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081/37 ±  17/22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211/44 ±  25/18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333/23 ±  09/07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0.451 ± 0.309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068 ± 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56628184"/>
                  </a:ext>
                </a:extLst>
              </a:tr>
              <a:tr h="2653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(19)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074/26 ±  13/18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204/53 ±  36/13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335/21 ±  09/07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0.423 ± 0.296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068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96262219"/>
                  </a:ext>
                </a:extLst>
              </a:tr>
              <a:tr h="2653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072/29 ±  15/21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194/47 ±  41/15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330/24 ±  10/11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0.550 ± 0.316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066 ± 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1.46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81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182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94DE9-81A4-A738-23AB-8E4AAA0FB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BD8A88C9-5C12-0659-B8D0-772143A5A5B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BD8A88C9-5C12-0659-B8D0-772143A5A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BB02538B-0D24-0FC0-D278-9D70431FC451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Laut Maluku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E2E4BE-3289-5872-0EFC-A799F913686C}"/>
              </a:ext>
            </a:extLst>
          </p:cNvPr>
          <p:cNvGrpSpPr/>
          <p:nvPr/>
        </p:nvGrpSpPr>
        <p:grpSpPr>
          <a:xfrm>
            <a:off x="1150140" y="990601"/>
            <a:ext cx="3792312" cy="4005818"/>
            <a:chOff x="950953" y="1260461"/>
            <a:chExt cx="3792133" cy="41767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4F4EF3-6BB9-27A1-7800-F0D0C56AE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3" t="306" r="49872" b="41414"/>
            <a:stretch/>
          </p:blipFill>
          <p:spPr>
            <a:xfrm>
              <a:off x="950953" y="1260461"/>
              <a:ext cx="3792133" cy="417676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4FF0E7-7313-8596-1BD9-5E552B6B0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3" t="85801" r="49976"/>
            <a:stretch/>
          </p:blipFill>
          <p:spPr>
            <a:xfrm>
              <a:off x="981914" y="1493403"/>
              <a:ext cx="2138782" cy="577823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D1E68A9-F4A1-A9CB-941C-1E0AB46DA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78" y="5091397"/>
            <a:ext cx="2228243" cy="1657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A96C6F-3FCB-AFD5-BF2D-337A35454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6296" y="5074754"/>
            <a:ext cx="2228400" cy="169037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B287CC2-ED99-9828-1D9C-4266E9768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232597"/>
              </p:ext>
            </p:extLst>
          </p:nvPr>
        </p:nvGraphicFramePr>
        <p:xfrm>
          <a:off x="5520311" y="2316480"/>
          <a:ext cx="6284932" cy="328503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01051">
                  <a:extLst>
                    <a:ext uri="{9D8B030D-6E8A-4147-A177-3AD203B41FA5}">
                      <a16:colId xmlns:a16="http://schemas.microsoft.com/office/drawing/2014/main" val="3396530765"/>
                    </a:ext>
                  </a:extLst>
                </a:gridCol>
                <a:gridCol w="1123016">
                  <a:extLst>
                    <a:ext uri="{9D8B030D-6E8A-4147-A177-3AD203B41FA5}">
                      <a16:colId xmlns:a16="http://schemas.microsoft.com/office/drawing/2014/main" val="2689445526"/>
                    </a:ext>
                  </a:extLst>
                </a:gridCol>
                <a:gridCol w="1123016">
                  <a:extLst>
                    <a:ext uri="{9D8B030D-6E8A-4147-A177-3AD203B41FA5}">
                      <a16:colId xmlns:a16="http://schemas.microsoft.com/office/drawing/2014/main" val="2671416165"/>
                    </a:ext>
                  </a:extLst>
                </a:gridCol>
                <a:gridCol w="1123016">
                  <a:extLst>
                    <a:ext uri="{9D8B030D-6E8A-4147-A177-3AD203B41FA5}">
                      <a16:colId xmlns:a16="http://schemas.microsoft.com/office/drawing/2014/main" val="3952455662"/>
                    </a:ext>
                  </a:extLst>
                </a:gridCol>
                <a:gridCol w="1074773">
                  <a:extLst>
                    <a:ext uri="{9D8B030D-6E8A-4147-A177-3AD203B41FA5}">
                      <a16:colId xmlns:a16="http://schemas.microsoft.com/office/drawing/2014/main" val="2473115990"/>
                    </a:ext>
                  </a:extLst>
                </a:gridCol>
                <a:gridCol w="718096">
                  <a:extLst>
                    <a:ext uri="{9D8B030D-6E8A-4147-A177-3AD203B41FA5}">
                      <a16:colId xmlns:a16="http://schemas.microsoft.com/office/drawing/2014/main" val="1218550223"/>
                    </a:ext>
                  </a:extLst>
                </a:gridCol>
                <a:gridCol w="521964">
                  <a:extLst>
                    <a:ext uri="{9D8B030D-6E8A-4147-A177-3AD203B41FA5}">
                      <a16:colId xmlns:a16="http://schemas.microsoft.com/office/drawing/2014/main" val="3641781208"/>
                    </a:ext>
                  </a:extLst>
                </a:gridCol>
              </a:tblGrid>
              <a:tr h="5216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483443"/>
                  </a:ext>
                </a:extLst>
              </a:tr>
              <a:tr h="278150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Maluku Sea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645214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(638)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108/03 ±  02/02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018/05 ±  02/04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230/84 ±  28/04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0.809 ± 0.046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108 ± 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87671969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(93)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135/17 ±  09/10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044/09 ±  10/09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300/70 ±  37/11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0.603 ± 0.234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097 ± 51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2.37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977187492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(749)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111/04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021/02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291/86 ±  51/02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0.765 ± 0.046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111 ± 03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580025062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(742)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110/03 ±  03/02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200/02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291/86 ±  51/02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0.759 ± 0.047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110 ± 03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256667478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5 (30)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249/38 ±  21/11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347/20 ±  30/20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082/45 ±  59/15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0.857 ± 0.120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253 ± 22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576867896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6 (32)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251/44 ±  20/12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000/18 ±  44/18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095/34 ±  56/20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0.854 ± 0.116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249 ± 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13568093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7 (28)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244/37 ±  17/07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346/25 ±  35/25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072/39 ±  65/16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0.852 ± 0.116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245 ± 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931215"/>
                  </a:ext>
                </a:extLst>
              </a:tr>
              <a:tr h="278150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39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537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70362-7954-2924-62CE-1D8961350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1C80E09-57AA-A2E0-EF2D-D3A479129B6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1C80E09-57AA-A2E0-EF2D-D3A479129B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079F1D6D-2811-3533-F8D1-B3D4B7DFCEFF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Sula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5368A-780F-35C3-EE60-04BED73E9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" t="58718" r="49872" b="14166"/>
          <a:stretch/>
        </p:blipFill>
        <p:spPr>
          <a:xfrm>
            <a:off x="922947" y="1260635"/>
            <a:ext cx="5051124" cy="2585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ECC6D0-0B23-F73E-A4A8-047BD6096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85801" r="49976"/>
          <a:stretch/>
        </p:blipFill>
        <p:spPr>
          <a:xfrm>
            <a:off x="2468871" y="4000536"/>
            <a:ext cx="2104696" cy="567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E5D40C-0F28-8B19-25FB-2515A2FD3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30" y="1695538"/>
            <a:ext cx="3467090" cy="263593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C70F50-BD94-D4F2-8D40-068467BAA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204865"/>
              </p:ext>
            </p:extLst>
          </p:nvPr>
        </p:nvGraphicFramePr>
        <p:xfrm>
          <a:off x="2594626" y="4696568"/>
          <a:ext cx="6233161" cy="180159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96101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13764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13764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13764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065920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12182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17666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9690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416260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Sula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766927"/>
                  </a:ext>
                </a:extLst>
              </a:tr>
              <a:tr h="4162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047/16 ±  24/15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305/42 ±  69/36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149/41 ±  39/38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0.621 ± 0.339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021 ± 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80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065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AEFF7-ED17-A711-E385-F525CAE8C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DFE5229-99EE-BE86-8B3C-9083100371A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DFE5229-99EE-BE86-8B3C-9083100371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333AC73D-3CC1-8367-88EE-6CB3D42E7928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Barat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78C8C2-CB5F-F58B-1FC9-F0D1F524B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3" t="3328" r="305" b="46439"/>
          <a:stretch/>
        </p:blipFill>
        <p:spPr>
          <a:xfrm>
            <a:off x="215606" y="1788316"/>
            <a:ext cx="4428018" cy="4165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A8FAA9-6EEA-7CAF-64A4-7773EAD44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85801" r="49976"/>
          <a:stretch/>
        </p:blipFill>
        <p:spPr>
          <a:xfrm>
            <a:off x="3431620" y="2169316"/>
            <a:ext cx="2104696" cy="56795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895AC2-CEF3-C147-3C99-D21F4D982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890861"/>
              </p:ext>
            </p:extLst>
          </p:nvPr>
        </p:nvGraphicFramePr>
        <p:xfrm>
          <a:off x="4899660" y="4213858"/>
          <a:ext cx="6417397" cy="203882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3720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46684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46684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46684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097426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33233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32966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7316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314286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Western </a:t>
                      </a:r>
                      <a:r>
                        <a:rPr lang="en-ID" sz="1200" b="1" kern="0" dirty="0" err="1">
                          <a:effectLst/>
                        </a:rPr>
                        <a:t>Sangihe</a:t>
                      </a:r>
                      <a:r>
                        <a:rPr lang="en-ID" sz="1200" b="1" kern="0" dirty="0">
                          <a:effectLst/>
                        </a:rPr>
                        <a:t>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4225"/>
                  </a:ext>
                </a:extLst>
              </a:tr>
              <a:tr h="314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(20)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256/08 ±  42/08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166/23 ±  41/23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018/66 ±  81/22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0.526 ± 0.355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254 ± 43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2.41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74939267"/>
                  </a:ext>
                </a:extLst>
              </a:tr>
              <a:tr h="314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282/11 ±  73/10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193/16 ±  73/15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051/70 ±  55/16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0.442 ± 0.333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74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2.68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929593999"/>
                  </a:ext>
                </a:extLst>
              </a:tr>
              <a:tr h="314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(15)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282/11 ±  73/10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193/16 ±  73/15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051/70 ±  55/16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0.442 ± 0.333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74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2.68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40746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BE9CC6B-34AB-9011-78B9-00E598F63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60" y="1610114"/>
            <a:ext cx="3185160" cy="240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65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B565B-9235-00ED-CEC5-13276BB56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67C50AD4-491B-78E5-1233-26E5A655B48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67C50AD4-491B-78E5-1233-26E5A655B4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5E582228-2129-C47A-E172-B6A530E397D2}"/>
              </a:ext>
            </a:extLst>
          </p:cNvPr>
          <p:cNvSpPr txBox="1">
            <a:spLocks/>
          </p:cNvSpPr>
          <p:nvPr/>
        </p:nvSpPr>
        <p:spPr>
          <a:xfrm>
            <a:off x="4656000" y="836822"/>
            <a:ext cx="2880000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Nusa Tenggara Timur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EC37EE-36FA-504D-EEF4-F30B06735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80" t="58116" r="486" b="3057"/>
          <a:stretch/>
        </p:blipFill>
        <p:spPr>
          <a:xfrm>
            <a:off x="459347" y="1694814"/>
            <a:ext cx="4219513" cy="3129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FADD93-C830-1453-B5B6-A13A229ED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85801" r="49976"/>
          <a:stretch/>
        </p:blipFill>
        <p:spPr>
          <a:xfrm>
            <a:off x="1524000" y="4879208"/>
            <a:ext cx="2104696" cy="567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B53500-F78D-6527-764B-FA10181EC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478" y="1781844"/>
            <a:ext cx="3007141" cy="227080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D46112-17EF-D9F2-A939-8E5C12AA4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997649"/>
              </p:ext>
            </p:extLst>
          </p:nvPr>
        </p:nvGraphicFramePr>
        <p:xfrm>
          <a:off x="5044440" y="4350842"/>
          <a:ext cx="6226897" cy="192486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95502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12645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12645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12645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064849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11466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17145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6424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285795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Nusa Tenggara Timur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243969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(23)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329/18 ±  19/11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238/15 ±  20/14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136/66 ±  55/11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0.672 ± 0.203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330 ± 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44506092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(33)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326/14 ±  16/09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233/15 ±  17/15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122/67 ±  44/13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0.618 ± 0.211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328 ± 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2.34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807636399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(37)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333/09 ±  14/09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242/16 ±  15/15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101/70 ±  49/13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0.649 ± 0.210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335 ± 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669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541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75023F-642F-8500-DB06-1F30D07AD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820" y="639192"/>
            <a:ext cx="4744212" cy="6120000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477595BA-85D9-7B5B-5A3A-E45042CA7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8808"/>
            <a:ext cx="9144000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Focal Mechanism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B889E-370D-5DFB-8F81-841D9C41583E}"/>
              </a:ext>
            </a:extLst>
          </p:cNvPr>
          <p:cNvSpPr txBox="1">
            <a:spLocks/>
          </p:cNvSpPr>
          <p:nvPr/>
        </p:nvSpPr>
        <p:spPr>
          <a:xfrm>
            <a:off x="6640585" y="3185522"/>
            <a:ext cx="4111235" cy="11578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showing the distribution of 1390 focal mechanisms data, with 4.0 &lt; Mw &lt; 7.0 and depth ≤ 50 km from April 1967 until September 2022. The surface fault traces around Sulawesi Island were obtained from. The red box indicates the major city with highly dense population.</a:t>
            </a:r>
            <a:endParaRPr lang="en-US" sz="18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47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CB0EE147-D32D-A703-7924-40C630DA4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8808"/>
            <a:ext cx="9144000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Methods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F2F5D52-193C-91F1-1D73-B5E2CFEABBD4}"/>
              </a:ext>
            </a:extLst>
          </p:cNvPr>
          <p:cNvSpPr txBox="1">
            <a:spLocks/>
          </p:cNvSpPr>
          <p:nvPr/>
        </p:nvSpPr>
        <p:spPr>
          <a:xfrm>
            <a:off x="8727547" y="2552361"/>
            <a:ext cx="3256070" cy="1838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stress inversion process was performed using a modification of the STRESSINVERSE Algorithm (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Vavrycuk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, 2014) by adding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and Simpson's Index calculations.</a:t>
            </a:r>
          </a:p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Measurement uncertainty was calculated using the bootstrap resample method with 250 samples.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61C550-6DB6-BA45-591F-53D3447A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1613"/>
            <a:ext cx="4797683" cy="399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F67E30A-5F67-AD82-8C8F-7A6A93363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83" y="963027"/>
            <a:ext cx="3929864" cy="547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04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1DD1B-B62D-742A-BF68-824951308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E25FD10-95F4-07EC-8313-F03A2FFB0BE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E25FD10-95F4-07EC-8313-F03A2FFB0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22C50DE3-33B3-41A7-6E46-D6B9977496F7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Northern Sulawesi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FE9987D-3479-0560-4A50-E1506ABB3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1161" y="1564025"/>
            <a:ext cx="6692702" cy="457075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D1ABBF8-D1D1-D46E-7E5C-46DD05472499}"/>
              </a:ext>
            </a:extLst>
          </p:cNvPr>
          <p:cNvGrpSpPr/>
          <p:nvPr/>
        </p:nvGrpSpPr>
        <p:grpSpPr>
          <a:xfrm>
            <a:off x="151153" y="1216579"/>
            <a:ext cx="5320008" cy="5290666"/>
            <a:chOff x="151153" y="1135302"/>
            <a:chExt cx="5320008" cy="5290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06F37F-F091-AD89-E8A9-53FAD76B4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" r="4722"/>
            <a:stretch/>
          </p:blipFill>
          <p:spPr>
            <a:xfrm>
              <a:off x="151153" y="1135302"/>
              <a:ext cx="5320008" cy="529066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13033D-AEE7-8A03-7536-3363B9276D8F}"/>
                </a:ext>
              </a:extLst>
            </p:cNvPr>
            <p:cNvSpPr txBox="1"/>
            <p:nvPr/>
          </p:nvSpPr>
          <p:spPr>
            <a:xfrm>
              <a:off x="4520504" y="1869388"/>
              <a:ext cx="324000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BF4F0-A724-F76D-08F7-F2DAFEC8C564}"/>
                </a:ext>
              </a:extLst>
            </p:cNvPr>
            <p:cNvSpPr txBox="1"/>
            <p:nvPr/>
          </p:nvSpPr>
          <p:spPr>
            <a:xfrm>
              <a:off x="3537929" y="1878673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C22989-C8CF-8537-EFEE-734FF8678946}"/>
                </a:ext>
              </a:extLst>
            </p:cNvPr>
            <p:cNvSpPr txBox="1"/>
            <p:nvPr/>
          </p:nvSpPr>
          <p:spPr>
            <a:xfrm>
              <a:off x="2646899" y="1869388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79DB3C-90C0-718B-FA03-9F5E84C03058}"/>
                </a:ext>
              </a:extLst>
            </p:cNvPr>
            <p:cNvSpPr txBox="1"/>
            <p:nvPr/>
          </p:nvSpPr>
          <p:spPr>
            <a:xfrm>
              <a:off x="1682541" y="1869388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71427B-E4C0-5F48-1B64-C49F3B5ECA1D}"/>
                </a:ext>
              </a:extLst>
            </p:cNvPr>
            <p:cNvSpPr txBox="1"/>
            <p:nvPr/>
          </p:nvSpPr>
          <p:spPr>
            <a:xfrm>
              <a:off x="351073" y="1909768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5BCB40-2ADC-83E7-5292-3A87ED968614}"/>
                </a:ext>
              </a:extLst>
            </p:cNvPr>
            <p:cNvSpPr txBox="1"/>
            <p:nvPr/>
          </p:nvSpPr>
          <p:spPr>
            <a:xfrm>
              <a:off x="250311" y="2810234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06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979506-8D65-6A3C-D2B5-5546AE82E2A6}"/>
                </a:ext>
              </a:extLst>
            </p:cNvPr>
            <p:cNvSpPr txBox="1"/>
            <p:nvPr/>
          </p:nvSpPr>
          <p:spPr>
            <a:xfrm>
              <a:off x="250311" y="3591635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07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81174B-4ED4-92AB-7F41-9A22D584518F}"/>
                </a:ext>
              </a:extLst>
            </p:cNvPr>
            <p:cNvSpPr txBox="1"/>
            <p:nvPr/>
          </p:nvSpPr>
          <p:spPr>
            <a:xfrm>
              <a:off x="250311" y="4364871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08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F56AA1-84E3-D9F1-1562-E5A6B8AF0404}"/>
                </a:ext>
              </a:extLst>
            </p:cNvPr>
            <p:cNvSpPr txBox="1"/>
            <p:nvPr/>
          </p:nvSpPr>
          <p:spPr>
            <a:xfrm>
              <a:off x="2552695" y="4735194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09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B0CD51-2054-DCC3-846F-8E28A1D64FF3}"/>
                </a:ext>
              </a:extLst>
            </p:cNvPr>
            <p:cNvSpPr txBox="1"/>
            <p:nvPr/>
          </p:nvSpPr>
          <p:spPr>
            <a:xfrm>
              <a:off x="4196504" y="4735194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980C9E-AF5F-A2C9-2211-9F985C3AF6F1}"/>
                </a:ext>
              </a:extLst>
            </p:cNvPr>
            <p:cNvSpPr txBox="1"/>
            <p:nvPr/>
          </p:nvSpPr>
          <p:spPr>
            <a:xfrm>
              <a:off x="4349945" y="4060941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4AFB3F-D969-ABC7-C397-5F712327061D}"/>
                </a:ext>
              </a:extLst>
            </p:cNvPr>
            <p:cNvSpPr txBox="1"/>
            <p:nvPr/>
          </p:nvSpPr>
          <p:spPr>
            <a:xfrm>
              <a:off x="4420062" y="3434446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2266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282A9-22DB-56DE-FA15-D4CB80F27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370E6F4-0CEE-779F-D92E-4BF7A0F240C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370E6F4-0CEE-779F-D92E-4BF7A0F24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720D9F65-7836-34C1-9EA1-6F57D2B0AFC7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Southern Sulawesi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48D49-5114-E581-B45E-C299F7A0F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23" y="2000360"/>
            <a:ext cx="4038856" cy="370401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8FBBB78-47B9-B272-934F-B6E7689A5009}"/>
              </a:ext>
            </a:extLst>
          </p:cNvPr>
          <p:cNvGrpSpPr/>
          <p:nvPr/>
        </p:nvGrpSpPr>
        <p:grpSpPr>
          <a:xfrm>
            <a:off x="811925" y="1864040"/>
            <a:ext cx="5855894" cy="3976659"/>
            <a:chOff x="811925" y="1864040"/>
            <a:chExt cx="5855894" cy="39766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67A2ED-D0AF-164B-4CDC-4118A8686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6" r="1"/>
            <a:stretch/>
          </p:blipFill>
          <p:spPr>
            <a:xfrm>
              <a:off x="811925" y="1864040"/>
              <a:ext cx="5855894" cy="397665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837593-EF2C-4DB3-F6FB-6F35024A66C0}"/>
                </a:ext>
              </a:extLst>
            </p:cNvPr>
            <p:cNvSpPr txBox="1"/>
            <p:nvPr/>
          </p:nvSpPr>
          <p:spPr>
            <a:xfrm>
              <a:off x="2213198" y="4587753"/>
              <a:ext cx="324000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93B1A3-D88C-A406-A430-B160F3C5CF61}"/>
                </a:ext>
              </a:extLst>
            </p:cNvPr>
            <p:cNvSpPr txBox="1"/>
            <p:nvPr/>
          </p:nvSpPr>
          <p:spPr>
            <a:xfrm>
              <a:off x="3415872" y="4587753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2E827C-DE24-E96F-C09A-548CE2045FA7}"/>
                </a:ext>
              </a:extLst>
            </p:cNvPr>
            <p:cNvSpPr txBox="1"/>
            <p:nvPr/>
          </p:nvSpPr>
          <p:spPr>
            <a:xfrm>
              <a:off x="4409991" y="4587753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CE6F55-C3DE-770A-E9EB-ADDC4C6B8EF9}"/>
                </a:ext>
              </a:extLst>
            </p:cNvPr>
            <p:cNvSpPr txBox="1"/>
            <p:nvPr/>
          </p:nvSpPr>
          <p:spPr>
            <a:xfrm>
              <a:off x="5538905" y="4587753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75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78139-7573-6501-1030-6F623790B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A4E08D8E-C346-49F8-12E6-22B61A05C2A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A4E08D8E-C346-49F8-12E6-22B61A05C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8B836E97-142F-6309-4EF8-CF4A4C945280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Maluku Sea Area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546211-48A9-4938-8484-55A9F938C72E}"/>
              </a:ext>
            </a:extLst>
          </p:cNvPr>
          <p:cNvGrpSpPr/>
          <p:nvPr/>
        </p:nvGrpSpPr>
        <p:grpSpPr>
          <a:xfrm>
            <a:off x="571500" y="1081862"/>
            <a:ext cx="4226319" cy="4487888"/>
            <a:chOff x="608778" y="1517052"/>
            <a:chExt cx="4137667" cy="44450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B09D4FA-4FE0-1B37-3DB7-B912632DE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685" r="49640" b="43581"/>
            <a:stretch/>
          </p:blipFill>
          <p:spPr>
            <a:xfrm>
              <a:off x="608778" y="1517052"/>
              <a:ext cx="4137667" cy="444509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A02A70-CF1F-0536-C174-FFF72BC8D529}"/>
                </a:ext>
              </a:extLst>
            </p:cNvPr>
            <p:cNvSpPr txBox="1"/>
            <p:nvPr/>
          </p:nvSpPr>
          <p:spPr>
            <a:xfrm>
              <a:off x="981003" y="3055749"/>
              <a:ext cx="324000" cy="25391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5207E7-6938-7874-3607-16473D699B3D}"/>
                </a:ext>
              </a:extLst>
            </p:cNvPr>
            <p:cNvSpPr txBox="1"/>
            <p:nvPr/>
          </p:nvSpPr>
          <p:spPr>
            <a:xfrm>
              <a:off x="981003" y="3848227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2C6A11-5A48-7E46-FE8A-10B080D1DAAF}"/>
                </a:ext>
              </a:extLst>
            </p:cNvPr>
            <p:cNvSpPr txBox="1"/>
            <p:nvPr/>
          </p:nvSpPr>
          <p:spPr>
            <a:xfrm>
              <a:off x="3387103" y="2316610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5E0658-DE2D-07B3-7C79-5E6AE717B38A}"/>
                </a:ext>
              </a:extLst>
            </p:cNvPr>
            <p:cNvSpPr txBox="1"/>
            <p:nvPr/>
          </p:nvSpPr>
          <p:spPr>
            <a:xfrm>
              <a:off x="3387104" y="3116168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6BF205-74F0-9D24-986B-974B93D7299C}"/>
                </a:ext>
              </a:extLst>
            </p:cNvPr>
            <p:cNvSpPr txBox="1"/>
            <p:nvPr/>
          </p:nvSpPr>
          <p:spPr>
            <a:xfrm>
              <a:off x="3921328" y="3309665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0B448E-87EF-6FE7-81F8-D201EAF348BC}"/>
                </a:ext>
              </a:extLst>
            </p:cNvPr>
            <p:cNvSpPr txBox="1"/>
            <p:nvPr/>
          </p:nvSpPr>
          <p:spPr>
            <a:xfrm>
              <a:off x="3921326" y="4130304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06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DEE7A9-BB88-5D33-E84F-6389BF0B85CD}"/>
                </a:ext>
              </a:extLst>
            </p:cNvPr>
            <p:cNvSpPr txBox="1"/>
            <p:nvPr/>
          </p:nvSpPr>
          <p:spPr>
            <a:xfrm>
              <a:off x="3921320" y="4920233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07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5106395-99C8-2C5D-B4BE-59545ADB9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725" y="2278045"/>
            <a:ext cx="6200775" cy="28237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1586D3-C8FE-E498-0FE7-E8DC98F75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85948" r="50206" b="227"/>
          <a:stretch/>
        </p:blipFill>
        <p:spPr>
          <a:xfrm>
            <a:off x="1427909" y="5776138"/>
            <a:ext cx="2527106" cy="67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1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6D5BA-E13B-4989-6C0D-A910643E2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93CCE00-3394-3786-060E-FB2BA592531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93CCE00-3394-3786-060E-FB2BA5925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0B92551D-5347-C68D-2E7E-C749D62C61D4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Sula Area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4CEE5-F24A-75AF-845B-3F1B03B29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56550" r="50523" b="13689"/>
          <a:stretch/>
        </p:blipFill>
        <p:spPr>
          <a:xfrm>
            <a:off x="1208052" y="1898996"/>
            <a:ext cx="4887947" cy="28806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93957A-710F-0646-B493-97AC31E16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873" y="2499071"/>
            <a:ext cx="2633764" cy="2396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34B74-13EB-8514-5C0F-F40E7E319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85948" r="50206" b="227"/>
          <a:stretch/>
        </p:blipFill>
        <p:spPr>
          <a:xfrm>
            <a:off x="2497932" y="4922410"/>
            <a:ext cx="2527106" cy="67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34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BAEB-7635-22D6-3A84-FF8054F3C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95F5A9C3-8113-6192-D0F0-846C2072D79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95F5A9C3-8113-6192-D0F0-846C2072D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46A8767F-84CD-67AC-D5F8-C64892651A29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Western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Area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81D7C0-11DA-1E11-8A12-2DA8D1B3E449}"/>
              </a:ext>
            </a:extLst>
          </p:cNvPr>
          <p:cNvGrpSpPr/>
          <p:nvPr/>
        </p:nvGrpSpPr>
        <p:grpSpPr>
          <a:xfrm>
            <a:off x="841012" y="1343750"/>
            <a:ext cx="4512038" cy="4334492"/>
            <a:chOff x="307612" y="1409083"/>
            <a:chExt cx="4512038" cy="4334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F132EB-29F7-755D-AE86-2D726968D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80" t="1430" r="900" b="49301"/>
            <a:stretch/>
          </p:blipFill>
          <p:spPr>
            <a:xfrm>
              <a:off x="307612" y="1409083"/>
              <a:ext cx="4512038" cy="433449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C2DB5-57B9-32AF-0BD7-A2F9427D5415}"/>
                </a:ext>
              </a:extLst>
            </p:cNvPr>
            <p:cNvSpPr txBox="1"/>
            <p:nvPr/>
          </p:nvSpPr>
          <p:spPr>
            <a:xfrm>
              <a:off x="2474273" y="2274705"/>
              <a:ext cx="324000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1D1191-2D02-C7DF-4644-8DEC6690F5DB}"/>
                </a:ext>
              </a:extLst>
            </p:cNvPr>
            <p:cNvSpPr txBox="1"/>
            <p:nvPr/>
          </p:nvSpPr>
          <p:spPr>
            <a:xfrm>
              <a:off x="3772272" y="2528621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552AAA-1C0D-2AC9-D3FF-9DD9E3A33724}"/>
                </a:ext>
              </a:extLst>
            </p:cNvPr>
            <p:cNvSpPr txBox="1"/>
            <p:nvPr/>
          </p:nvSpPr>
          <p:spPr>
            <a:xfrm>
              <a:off x="3829869" y="4197682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69B412-F89D-E45F-8EBB-C5B3F61F2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85948" r="50206" b="227"/>
          <a:stretch/>
        </p:blipFill>
        <p:spPr>
          <a:xfrm>
            <a:off x="1906120" y="5712403"/>
            <a:ext cx="2527106" cy="674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62DAD7-26E7-28A1-54E8-7F9F0F852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2725783"/>
            <a:ext cx="6377940" cy="19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26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29A53-D6C3-7E2B-FABD-9C8E90DB5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14229DE-B45D-ABA2-42DB-5B3958D3230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14229DE-B45D-ABA2-42DB-5B3958D32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8B988469-2105-83C8-CCD1-9E1646C44512}"/>
              </a:ext>
            </a:extLst>
          </p:cNvPr>
          <p:cNvSpPr txBox="1">
            <a:spLocks/>
          </p:cNvSpPr>
          <p:nvPr/>
        </p:nvSpPr>
        <p:spPr>
          <a:xfrm>
            <a:off x="4417888" y="779308"/>
            <a:ext cx="3356224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Nusa Tenggara Timur Area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E6A22C-E28B-1EA1-6015-B77D69455639}"/>
              </a:ext>
            </a:extLst>
          </p:cNvPr>
          <p:cNvGrpSpPr/>
          <p:nvPr/>
        </p:nvGrpSpPr>
        <p:grpSpPr>
          <a:xfrm>
            <a:off x="131132" y="1073144"/>
            <a:ext cx="5294308" cy="4990965"/>
            <a:chOff x="661015" y="1571624"/>
            <a:chExt cx="5349260" cy="49265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11C7FD-0195-8728-13AB-FE278A2BC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15" t="50930" b="1566"/>
            <a:stretch/>
          </p:blipFill>
          <p:spPr>
            <a:xfrm>
              <a:off x="661015" y="1571624"/>
              <a:ext cx="5349260" cy="492652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675152-53C5-F3C2-6908-5DE6EC529C5B}"/>
                </a:ext>
              </a:extLst>
            </p:cNvPr>
            <p:cNvSpPr txBox="1"/>
            <p:nvPr/>
          </p:nvSpPr>
          <p:spPr>
            <a:xfrm>
              <a:off x="1435973" y="5931626"/>
              <a:ext cx="324000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D7246B-A2DC-5C23-BC85-8C2C617B7782}"/>
                </a:ext>
              </a:extLst>
            </p:cNvPr>
            <p:cNvSpPr txBox="1"/>
            <p:nvPr/>
          </p:nvSpPr>
          <p:spPr>
            <a:xfrm>
              <a:off x="2858931" y="5931626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84789A-4761-CE3E-1173-1FFB0B6FA1E2}"/>
                </a:ext>
              </a:extLst>
            </p:cNvPr>
            <p:cNvSpPr txBox="1"/>
            <p:nvPr/>
          </p:nvSpPr>
          <p:spPr>
            <a:xfrm>
              <a:off x="4204341" y="5931626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2C96294-7197-EE68-6549-2B34DD07D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18" y="2692114"/>
            <a:ext cx="6523850" cy="1978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E3D95C-7669-B8C5-20CE-F00BA6284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85948" r="50206" b="227"/>
          <a:stretch/>
        </p:blipFill>
        <p:spPr>
          <a:xfrm>
            <a:off x="1363588" y="6108115"/>
            <a:ext cx="2527106" cy="67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72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</TotalTime>
  <Words>993</Words>
  <Application>Microsoft Office PowerPoint</Application>
  <PresentationFormat>Widescreen</PresentationFormat>
  <Paragraphs>344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Cambria Math</vt:lpstr>
      <vt:lpstr>Times New Roman</vt:lpstr>
      <vt:lpstr>Office Theme</vt:lpstr>
      <vt:lpstr>Sulawesi Stress Inversion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PROGRESS</dc:title>
  <dc:creator>Haidir Jibran</dc:creator>
  <cp:lastModifiedBy>Haidir jibran</cp:lastModifiedBy>
  <cp:revision>48</cp:revision>
  <dcterms:created xsi:type="dcterms:W3CDTF">2024-02-29T23:19:29Z</dcterms:created>
  <dcterms:modified xsi:type="dcterms:W3CDTF">2025-01-21T10:11:12Z</dcterms:modified>
</cp:coreProperties>
</file>